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8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2" r:id="rId8"/>
    <p:sldId id="263" r:id="rId9"/>
    <p:sldId id="264" r:id="rId10"/>
    <p:sldId id="268" r:id="rId11"/>
    <p:sldId id="269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85198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002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7100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3363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8118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607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217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6424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955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469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850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BE3E51B-682F-42FB-8A6F-FB4F927E5DCE}" type="datetimeFigureOut">
              <a:rPr lang="ru-RU" smtClean="0"/>
              <a:pPr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00CDEE7-5B6B-4AE9-89A3-5A87622D732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6655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9" r:id="rId1"/>
    <p:sldLayoutId id="2147483880" r:id="rId2"/>
    <p:sldLayoutId id="2147483881" r:id="rId3"/>
    <p:sldLayoutId id="2147483882" r:id="rId4"/>
    <p:sldLayoutId id="2147483883" r:id="rId5"/>
    <p:sldLayoutId id="2147483884" r:id="rId6"/>
    <p:sldLayoutId id="2147483885" r:id="rId7"/>
    <p:sldLayoutId id="2147483886" r:id="rId8"/>
    <p:sldLayoutId id="2147483887" r:id="rId9"/>
    <p:sldLayoutId id="2147483888" r:id="rId10"/>
    <p:sldLayoutId id="21474838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45304" y="1083786"/>
            <a:ext cx="11229654" cy="2661321"/>
          </a:xfrm>
        </p:spPr>
        <p:txBody>
          <a:bodyPr>
            <a:noAutofit/>
          </a:bodyPr>
          <a:lstStyle/>
          <a:p>
            <a:pPr algn="ctr"/>
            <a: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Отчет </a:t>
            </a:r>
            <a:br>
              <a:rPr lang="ru-RU" sz="3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 </a:t>
            </a: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выполнении </a:t>
            </a: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плана </a:t>
            </a: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противодействия коррупции и достигнутых целевых </a:t>
            </a: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показателей в </a:t>
            </a: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органах местного самоуправления </a:t>
            </a: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Сладковского сельского поселения  </a:t>
            </a:r>
            <a:r>
              <a:rPr lang="ru-RU" sz="3400" b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Слободо</a:t>
            </a: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-Туринского </a:t>
            </a: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муниципального </a:t>
            </a: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района</a:t>
            </a:r>
            <a:b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400" b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Свердловской области</a:t>
            </a:r>
            <a:endParaRPr lang="ru-RU" sz="3400" b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85788" y="4898571"/>
            <a:ext cx="4189112" cy="1439269"/>
          </a:xfrm>
        </p:spPr>
        <p:txBody>
          <a:bodyPr>
            <a:noAutofit/>
          </a:bodyPr>
          <a:lstStyle/>
          <a:p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М.А. Мельникова, специалист 1 категории администрации Сладковского сельского поселения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</a:t>
            </a:r>
            <a:r>
              <a:rPr lang="ru-RU" sz="1400" dirty="0" smtClean="0">
                <a:solidFill>
                  <a:schemeClr val="tx1"/>
                </a:solidFill>
              </a:rPr>
              <a:t>-Туринского </a:t>
            </a:r>
            <a:r>
              <a:rPr lang="ru-RU" sz="1400" dirty="0" smtClean="0">
                <a:solidFill>
                  <a:schemeClr val="tx1"/>
                </a:solidFill>
              </a:rPr>
              <a:t>муниципального </a:t>
            </a:r>
            <a:r>
              <a:rPr lang="ru-RU" sz="1400" dirty="0" smtClean="0">
                <a:solidFill>
                  <a:schemeClr val="tx1"/>
                </a:solidFill>
              </a:rPr>
              <a:t>района Свердловской области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108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611" y="286359"/>
            <a:ext cx="11640065" cy="1995522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Выполнение целевых показателей реализации плана мероприятий по противодействию коррупции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Сладковском сельском поселении </a:t>
            </a:r>
            <a:r>
              <a:rPr lang="ru-RU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Слободо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-Туринского муниципального района Свердловской области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2023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году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611" y="2528596"/>
            <a:ext cx="11209103" cy="3648269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Увеличение </a:t>
            </a:r>
            <a:r>
              <a:rPr lang="ru-RU" sz="1400" dirty="0" smtClean="0">
                <a:solidFill>
                  <a:schemeClr val="tx1"/>
                </a:solidFill>
              </a:rPr>
              <a:t>доли принятых в текущем году муниципальных нормативных правовых актов </a:t>
            </a:r>
            <a:r>
              <a:rPr lang="ru-RU" sz="1400" dirty="0" smtClean="0">
                <a:solidFill>
                  <a:schemeClr val="tx1"/>
                </a:solidFill>
              </a:rPr>
              <a:t>Сладковского сельского поселения, </a:t>
            </a:r>
            <a:r>
              <a:rPr lang="ru-RU" sz="1400" dirty="0" smtClean="0">
                <a:solidFill>
                  <a:schemeClr val="tx1"/>
                </a:solidFill>
              </a:rPr>
              <a:t>в отношении проектов которых проведена антикоррупционная экспертиза, от общего количества принятых в текущем году муниципальных нормативных правовых актов – проведена антикоррупционная экспертиза100% проектов муниципальных нормативных правовых актов.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Выполнено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Увеличение </a:t>
            </a:r>
            <a:r>
              <a:rPr lang="ru-RU" sz="1400" dirty="0" smtClean="0">
                <a:solidFill>
                  <a:schemeClr val="tx1"/>
                </a:solidFill>
              </a:rPr>
              <a:t>доли муниципальных служащих </a:t>
            </a:r>
            <a:r>
              <a:rPr lang="ru-RU" sz="1400" dirty="0" smtClean="0">
                <a:solidFill>
                  <a:schemeClr val="tx1"/>
                </a:solidFill>
              </a:rPr>
              <a:t>Сладковского сельского </a:t>
            </a:r>
            <a:r>
              <a:rPr lang="ru-RU" sz="1400" dirty="0" err="1" smtClean="0">
                <a:solidFill>
                  <a:schemeClr val="tx1"/>
                </a:solidFill>
              </a:rPr>
              <a:t>поселени</a:t>
            </a:r>
            <a:r>
              <a:rPr lang="ru-RU" sz="1400" dirty="0" smtClean="0">
                <a:solidFill>
                  <a:schemeClr val="tx1"/>
                </a:solidFill>
              </a:rPr>
              <a:t>, </a:t>
            </a:r>
            <a:r>
              <a:rPr lang="ru-RU" sz="1400" dirty="0" smtClean="0">
                <a:solidFill>
                  <a:schemeClr val="tx1"/>
                </a:solidFill>
              </a:rPr>
              <a:t>своевременно представивших сведения о доходах, расходах, об имуществе и обязательствах имущественного характера, от общего числа муниципальных служащих </a:t>
            </a:r>
            <a:r>
              <a:rPr lang="ru-RU" sz="1400" dirty="0" smtClean="0">
                <a:solidFill>
                  <a:schemeClr val="tx1"/>
                </a:solidFill>
              </a:rPr>
              <a:t>Сладковского сельского поселения, </a:t>
            </a:r>
            <a:r>
              <a:rPr lang="ru-RU" sz="1400" dirty="0" smtClean="0">
                <a:solidFill>
                  <a:schemeClr val="tx1"/>
                </a:solidFill>
              </a:rPr>
              <a:t>обязанных представлять такие сведения – 100% муниципальных служащих предоставили сведения своевременно.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Выполнено.</a:t>
            </a:r>
            <a:endParaRPr lang="ru-RU" sz="1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Количество </a:t>
            </a:r>
            <a:r>
              <a:rPr lang="ru-RU" sz="1400" dirty="0" smtClean="0">
                <a:solidFill>
                  <a:schemeClr val="tx1"/>
                </a:solidFill>
              </a:rPr>
              <a:t>размещенных в средствах массовой информации информационных материалов антикоррупционной направленности – </a:t>
            </a:r>
            <a:r>
              <a:rPr lang="ru-RU" sz="1400" dirty="0" smtClean="0">
                <a:solidFill>
                  <a:schemeClr val="tx1"/>
                </a:solidFill>
              </a:rPr>
              <a:t>размещены информационных материалы </a:t>
            </a:r>
            <a:r>
              <a:rPr lang="ru-RU" sz="1400" dirty="0" smtClean="0">
                <a:solidFill>
                  <a:schemeClr val="tx1"/>
                </a:solidFill>
              </a:rPr>
              <a:t>в </a:t>
            </a:r>
            <a:r>
              <a:rPr lang="ru-RU" sz="1400" dirty="0" smtClean="0">
                <a:solidFill>
                  <a:schemeClr val="tx1"/>
                </a:solidFill>
              </a:rPr>
              <a:t>печатном средстве массовой информации Сладковского сельского поселения «Информационный вестник» </a:t>
            </a:r>
            <a:r>
              <a:rPr lang="ru-RU" sz="2000" b="1" dirty="0" smtClean="0">
                <a:solidFill>
                  <a:srgbClr val="A6B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Выполнено.</a:t>
            </a:r>
            <a:endParaRPr lang="ru-RU" sz="1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Увеличение </a:t>
            </a:r>
            <a:r>
              <a:rPr lang="ru-RU" sz="1400" dirty="0" smtClean="0">
                <a:solidFill>
                  <a:schemeClr val="tx1"/>
                </a:solidFill>
              </a:rPr>
              <a:t>доли заседаний комиссии по соблюдению требований к служебному поведению и урегулированию конфликта интересов в Администрации </a:t>
            </a:r>
            <a:r>
              <a:rPr lang="ru-RU" sz="1400" dirty="0" smtClean="0">
                <a:solidFill>
                  <a:schemeClr val="tx1"/>
                </a:solidFill>
              </a:rPr>
              <a:t>Сладковского сельского поселения, </a:t>
            </a:r>
            <a:r>
              <a:rPr lang="ru-RU" sz="1400" dirty="0" smtClean="0">
                <a:solidFill>
                  <a:schemeClr val="tx1"/>
                </a:solidFill>
              </a:rPr>
              <a:t>информация о которых размещена на официальном сайте Администрации </a:t>
            </a:r>
            <a:r>
              <a:rPr lang="ru-RU" sz="1400" dirty="0" smtClean="0">
                <a:solidFill>
                  <a:schemeClr val="tx1"/>
                </a:solidFill>
              </a:rPr>
              <a:t>Сладковского сельского поселения в </a:t>
            </a:r>
            <a:r>
              <a:rPr lang="ru-RU" sz="1400" dirty="0" smtClean="0">
                <a:solidFill>
                  <a:schemeClr val="tx1"/>
                </a:solidFill>
              </a:rPr>
              <a:t>информационно-телекоммуникационной сети «Интернет»,  от общего количества проведенных заседаний указанной комиссии – размещена информация о всех заседаниях комиссии.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Выполнено</a:t>
            </a:r>
            <a:r>
              <a:rPr lang="ru-RU" sz="1400" dirty="0" smtClean="0">
                <a:solidFill>
                  <a:schemeClr val="tx1"/>
                </a:solidFill>
              </a:rPr>
              <a:t>.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530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827" y="255373"/>
            <a:ext cx="10058400" cy="182056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421" y="2018270"/>
            <a:ext cx="11730681" cy="461318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545" y="599303"/>
            <a:ext cx="11619843" cy="784283"/>
          </a:xfrm>
        </p:spPr>
        <p:txBody>
          <a:bodyPr/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Коррупция - это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30659" y="1565188"/>
            <a:ext cx="11697730" cy="5075619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ru-RU" sz="2000" dirty="0" smtClean="0">
                <a:solidFill>
                  <a:schemeClr val="tx1"/>
                </a:solidFill>
              </a:rPr>
              <a:t>злоупотребление </a:t>
            </a:r>
            <a:r>
              <a:rPr lang="ru-RU" sz="2000" dirty="0">
                <a:solidFill>
                  <a:schemeClr val="tx1"/>
                </a:solidFill>
              </a:rPr>
              <a:t>служебным положением,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дача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получение взятки,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злоупотребление полномочиями,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коммерческий подкуп либо иное незаконное использование физическим лицом своего должностного положения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вопреки законным интересам общества и государства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2000" dirty="0">
                <a:solidFill>
                  <a:schemeClr val="tx1"/>
                </a:solidFill>
              </a:rPr>
              <a:t>в целях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получения выгоды в виде денег,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ценностей,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иного имущества или услуг имущественного характера, </a:t>
            </a:r>
          </a:p>
          <a:p>
            <a:pPr>
              <a:spcBef>
                <a:spcPts val="0"/>
              </a:spcBef>
            </a:pPr>
            <a:r>
              <a:rPr lang="ru-RU" sz="2000" dirty="0">
                <a:solidFill>
                  <a:schemeClr val="tx1"/>
                </a:solidFill>
              </a:rPr>
              <a:t>иных имущественных прав для себя или для третьих лиц либо незаконное предоставление такой выгоды указанному лицу другими физическими лицами, а также совершение деяний от имени или в интересах юридического </a:t>
            </a:r>
            <a:r>
              <a:rPr lang="ru-RU" sz="2000" dirty="0" smtClean="0">
                <a:solidFill>
                  <a:schemeClr val="tx1"/>
                </a:solidFill>
              </a:rPr>
              <a:t>лица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9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3612" y="506792"/>
            <a:ext cx="11524734" cy="1512915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Базовые документы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профилактике коррупции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Сладковском сельском поселении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Слободо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-Туринского муниципального района Свердловской области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81232" y="3051109"/>
            <a:ext cx="11365368" cy="1548883"/>
          </a:xfrm>
        </p:spPr>
        <p:txBody>
          <a:bodyPr>
            <a:normAutofit/>
          </a:bodyPr>
          <a:lstStyle/>
          <a:p>
            <a:pPr marL="3175" indent="539750" algn="just"/>
            <a:r>
              <a:rPr lang="ru-RU" sz="2000" dirty="0" smtClean="0">
                <a:solidFill>
                  <a:schemeClr val="tx1"/>
                </a:solidFill>
              </a:rPr>
              <a:t>Постановление </a:t>
            </a:r>
            <a:r>
              <a:rPr lang="ru-RU" sz="2000" dirty="0" smtClean="0">
                <a:solidFill>
                  <a:schemeClr val="tx1"/>
                </a:solidFill>
              </a:rPr>
              <a:t>Администрации </a:t>
            </a:r>
            <a:r>
              <a:rPr lang="ru-RU" sz="2000" dirty="0" smtClean="0">
                <a:solidFill>
                  <a:schemeClr val="tx1"/>
                </a:solidFill>
              </a:rPr>
              <a:t>Сладковского сельского поселения </a:t>
            </a:r>
            <a:r>
              <a:rPr lang="ru-RU" sz="2000" dirty="0" err="1" smtClean="0">
                <a:solidFill>
                  <a:schemeClr val="tx1"/>
                </a:solidFill>
              </a:rPr>
              <a:t>Слободо</a:t>
            </a:r>
            <a:r>
              <a:rPr lang="ru-RU" sz="2000" dirty="0" smtClean="0">
                <a:solidFill>
                  <a:schemeClr val="tx1"/>
                </a:solidFill>
              </a:rPr>
              <a:t>-Туринского </a:t>
            </a:r>
            <a:r>
              <a:rPr lang="ru-RU" sz="2000" dirty="0" smtClean="0">
                <a:solidFill>
                  <a:schemeClr val="tx1"/>
                </a:solidFill>
              </a:rPr>
              <a:t>муниципального района </a:t>
            </a:r>
            <a:r>
              <a:rPr lang="ru-RU" sz="2000" dirty="0" smtClean="0">
                <a:solidFill>
                  <a:schemeClr val="tx1"/>
                </a:solidFill>
              </a:rPr>
              <a:t>Свердловской </a:t>
            </a:r>
            <a:r>
              <a:rPr lang="ru-RU" sz="2000" dirty="0">
                <a:solidFill>
                  <a:schemeClr val="tx1"/>
                </a:solidFill>
              </a:rPr>
              <a:t>области от 27.08.2021 № 101 " Об утверждении Плана мероприятий по противодействию коррупции в Сладковском сельском поселении на 2021-2024 годы"</a:t>
            </a:r>
            <a:endParaRPr lang="ru-RU" sz="2000" dirty="0" smtClean="0">
              <a:solidFill>
                <a:schemeClr val="tx1"/>
              </a:solidFill>
            </a:endParaRPr>
          </a:p>
          <a:p>
            <a:pPr marL="3175" indent="539750" algn="just"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229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555" y="566936"/>
            <a:ext cx="11568032" cy="1119631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Сладковском сельском поселении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Слободо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-Туринского муниципального района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созданы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действуют комиссии: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6672650" y="1988188"/>
            <a:ext cx="5150938" cy="4348815"/>
          </a:xfrm>
        </p:spPr>
        <p:txBody>
          <a:bodyPr>
            <a:normAutofit/>
          </a:bodyPr>
          <a:lstStyle/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  <a:p>
            <a:pPr algn="ctr"/>
            <a:endParaRPr lang="ru-RU" sz="2000" dirty="0">
              <a:solidFill>
                <a:schemeClr val="tx1"/>
              </a:solidFill>
            </a:endParaRPr>
          </a:p>
          <a:p>
            <a:pPr algn="ctr"/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5" name="Объект 4"/>
          <p:cNvSpPr txBox="1">
            <a:spLocks/>
          </p:cNvSpPr>
          <p:nvPr/>
        </p:nvSpPr>
        <p:spPr>
          <a:xfrm>
            <a:off x="745951" y="1988188"/>
            <a:ext cx="11077636" cy="43488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по соблюдению требований к служебному поведению лицами, замещающими должности муниципальной службы в органах местного самоуправления </a:t>
            </a:r>
            <a:r>
              <a:rPr lang="ru-RU" sz="2800" dirty="0" smtClean="0">
                <a:solidFill>
                  <a:schemeClr val="tx1"/>
                </a:solidFill>
              </a:rPr>
              <a:t>Сладковского сельского поселения и </a:t>
            </a:r>
            <a:r>
              <a:rPr lang="ru-RU" sz="2800" dirty="0" smtClean="0">
                <a:solidFill>
                  <a:schemeClr val="tx1"/>
                </a:solidFill>
              </a:rPr>
              <a:t>урегулированию конфликта </a:t>
            </a:r>
            <a:r>
              <a:rPr lang="ru-RU" sz="2800" dirty="0" smtClean="0">
                <a:solidFill>
                  <a:schemeClr val="tx1"/>
                </a:solidFill>
              </a:rPr>
              <a:t>интересов. </a:t>
            </a:r>
            <a:r>
              <a:rPr lang="ru-RU" sz="2800" b="1" dirty="0" smtClean="0">
                <a:solidFill>
                  <a:srgbClr val="A6B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В 2023 году проведено </a:t>
            </a:r>
            <a:br>
              <a:rPr lang="ru-RU" sz="2800" b="1" dirty="0" smtClean="0">
                <a:solidFill>
                  <a:srgbClr val="A6B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</a:br>
            <a:r>
              <a:rPr lang="ru-RU" sz="2800" b="1" dirty="0" smtClean="0">
                <a:solidFill>
                  <a:srgbClr val="A6B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4 заседания</a:t>
            </a:r>
            <a:endParaRPr lang="ru-RU" sz="28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chemeClr val="tx1"/>
                </a:solidFill>
              </a:rPr>
              <a:t>по </a:t>
            </a:r>
            <a:r>
              <a:rPr lang="ru-RU" sz="2800" dirty="0">
                <a:solidFill>
                  <a:schemeClr val="tx1"/>
                </a:solidFill>
              </a:rPr>
              <a:t>координации работы по противодействию коррупции в Сладковском сельском </a:t>
            </a:r>
            <a:r>
              <a:rPr lang="ru-RU" sz="2800" dirty="0" smtClean="0">
                <a:solidFill>
                  <a:schemeClr val="tx1"/>
                </a:solidFill>
              </a:rPr>
              <a:t>поселении. </a:t>
            </a:r>
            <a:r>
              <a:rPr lang="ru-RU" sz="2800" b="1" dirty="0">
                <a:solidFill>
                  <a:srgbClr val="A6B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2023 году проведено </a:t>
            </a:r>
            <a:r>
              <a:rPr lang="ru-RU" sz="2800" b="1" dirty="0" smtClean="0">
                <a:solidFill>
                  <a:srgbClr val="A6B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solidFill>
                  <a:srgbClr val="A6B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800" b="1" dirty="0" smtClean="0">
                <a:solidFill>
                  <a:srgbClr val="A6B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ru-RU" sz="2800" b="1" dirty="0">
                <a:solidFill>
                  <a:srgbClr val="A6B727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заседания</a:t>
            </a:r>
            <a:endParaRPr lang="ru-RU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693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325" y="379562"/>
            <a:ext cx="11545712" cy="264008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Независимая </a:t>
            </a:r>
            <a:r>
              <a:rPr lang="ru-R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антикоррупционная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экспертиза нормативных </a:t>
            </a: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проектов правовых 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актов в целях выявления в них положений, способствующих созданию условий для проявления коррупции</a:t>
            </a:r>
            <a:r>
              <a:rPr lang="ru-RU" dirty="0"/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2308965" y="3429624"/>
            <a:ext cx="3157870" cy="223166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ru-RU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10" name="Объект 5"/>
          <p:cNvSpPr txBox="1">
            <a:spLocks/>
          </p:cNvSpPr>
          <p:nvPr/>
        </p:nvSpPr>
        <p:spPr>
          <a:xfrm>
            <a:off x="8847082" y="3468024"/>
            <a:ext cx="3143891" cy="21548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Wingdings 3" charset="2"/>
              <a:buNone/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9" name="Объект 4"/>
          <p:cNvSpPr txBox="1">
            <a:spLocks/>
          </p:cNvSpPr>
          <p:nvPr/>
        </p:nvSpPr>
        <p:spPr>
          <a:xfrm>
            <a:off x="354227" y="4357815"/>
            <a:ext cx="11469360" cy="197918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3200" b="1" dirty="0" smtClean="0">
                <a:solidFill>
                  <a:schemeClr val="tx1"/>
                </a:solidFill>
              </a:rPr>
              <a:t>В 2023 году независимая антикоррупционная экспертиза  проведена в отношении 60 нормативных правовых актов администрации Сладковского сельского поселения</a:t>
            </a:r>
            <a:endParaRPr lang="ru-RU" sz="1400" b="1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900" dirty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  <a:p>
            <a:pPr marL="0" indent="0" algn="ctr">
              <a:buFont typeface="Wingdings 3" charset="2"/>
              <a:buNone/>
            </a:pPr>
            <a:endParaRPr lang="ru-RU" sz="2000" dirty="0" smtClean="0">
              <a:solidFill>
                <a:schemeClr val="tx1"/>
              </a:solidFill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5266375" y="3188999"/>
            <a:ext cx="1260389" cy="963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024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6562" y="221266"/>
            <a:ext cx="11570089" cy="1542219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 «Противодействие коррупции» размещен на  официальном сайте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Администрации Сладковского сельского поселения 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Слободо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-Туринского муниципального района 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Свердловской области </a:t>
            </a:r>
            <a:r>
              <a:rPr lang="ru-RU" sz="27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содржит</a:t>
            </a:r>
            <a:r>
              <a:rPr lang="ru-RU" sz="27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следующие подразделы: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96562" y="1825941"/>
            <a:ext cx="11570090" cy="4673064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«Нормативные </a:t>
            </a:r>
            <a:r>
              <a:rPr lang="ru-RU" sz="1600" dirty="0">
                <a:solidFill>
                  <a:schemeClr val="tx1"/>
                </a:solidFill>
              </a:rPr>
              <a:t>правовые и иные акты в сфере противодействия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Антикоррупционная</a:t>
            </a:r>
            <a:r>
              <a:rPr lang="ru-RU" sz="1600" dirty="0" smtClean="0">
                <a:solidFill>
                  <a:schemeClr val="tx1"/>
                </a:solidFill>
              </a:rPr>
              <a:t> экспертиза»;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«Методические </a:t>
            </a:r>
            <a:r>
              <a:rPr lang="ru-RU" sz="1600" dirty="0">
                <a:solidFill>
                  <a:schemeClr val="tx1"/>
                </a:solidFill>
              </a:rPr>
              <a:t>материалы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</a:t>
            </a:r>
            <a:r>
              <a:rPr lang="ru-RU" sz="1600" dirty="0" err="1" smtClean="0">
                <a:solidFill>
                  <a:schemeClr val="tx1"/>
                </a:solidFill>
              </a:rPr>
              <a:t>Антикоррупционное</a:t>
            </a:r>
            <a:r>
              <a:rPr lang="ru-RU" sz="1600" dirty="0" smtClean="0">
                <a:solidFill>
                  <a:schemeClr val="tx1"/>
                </a:solidFill>
              </a:rPr>
              <a:t> просвещение»;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«Сведения </a:t>
            </a:r>
            <a:r>
              <a:rPr lang="ru-RU" sz="1600" dirty="0">
                <a:solidFill>
                  <a:schemeClr val="tx1"/>
                </a:solidFill>
              </a:rPr>
              <a:t>о доходах, расходах, об имуществе и обязательствах имущественного характера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«Реестр постоянно действующих комиссий»;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«Деятельность комиссии по координации работы по противодействию коррупции»;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«Комиссия </a:t>
            </a:r>
            <a:r>
              <a:rPr lang="ru-RU" sz="1600" dirty="0">
                <a:solidFill>
                  <a:schemeClr val="tx1"/>
                </a:solidFill>
              </a:rPr>
              <a:t>по соблюдению требований к служебному </a:t>
            </a:r>
            <a:r>
              <a:rPr lang="ru-RU" sz="1600" dirty="0" smtClean="0">
                <a:solidFill>
                  <a:schemeClr val="tx1"/>
                </a:solidFill>
              </a:rPr>
              <a:t>поведению и </a:t>
            </a:r>
            <a:r>
              <a:rPr lang="ru-RU" sz="1600" dirty="0">
                <a:solidFill>
                  <a:schemeClr val="tx1"/>
                </a:solidFill>
              </a:rPr>
              <a:t>урегулированию конфликта интересов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«Доклады, отчеты, обзоры, статистическая информация»;</a:t>
            </a:r>
          </a:p>
          <a:p>
            <a:pPr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 «Формы документов, связанных с противодействием коррупции, для заполнения»;</a:t>
            </a:r>
            <a:endParaRPr lang="ru-RU" sz="1600" dirty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«Обратная </a:t>
            </a:r>
            <a:r>
              <a:rPr lang="ru-RU" sz="1600" dirty="0">
                <a:solidFill>
                  <a:schemeClr val="tx1"/>
                </a:solidFill>
              </a:rPr>
              <a:t>связь для сообщений о фактах коррупции»;</a:t>
            </a:r>
          </a:p>
          <a:p>
            <a:pPr lvl="0">
              <a:spcBef>
                <a:spcPts val="600"/>
              </a:spcBef>
            </a:pPr>
            <a:r>
              <a:rPr lang="ru-RU" sz="1600" dirty="0" smtClean="0">
                <a:solidFill>
                  <a:schemeClr val="tx1"/>
                </a:solidFill>
              </a:rPr>
              <a:t>«Часто </a:t>
            </a:r>
            <a:r>
              <a:rPr lang="ru-RU" sz="1600" dirty="0">
                <a:solidFill>
                  <a:schemeClr val="tx1"/>
                </a:solidFill>
              </a:rPr>
              <a:t>задаваемые вопросы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>
              <a:solidFill>
                <a:schemeClr val="tx1"/>
              </a:solidFill>
            </a:endParaRPr>
          </a:p>
          <a:p>
            <a:pPr>
              <a:spcBef>
                <a:spcPts val="600"/>
              </a:spcBef>
            </a:pPr>
            <a:endParaRPr lang="ru-RU" sz="1600" dirty="0" smtClean="0">
              <a:solidFill>
                <a:schemeClr val="tx1"/>
              </a:solidFill>
            </a:endParaRPr>
          </a:p>
          <a:p>
            <a:pPr lvl="0">
              <a:spcBef>
                <a:spcPts val="600"/>
              </a:spcBef>
            </a:pPr>
            <a:endParaRPr lang="ru-RU" sz="1600" dirty="0">
              <a:solidFill>
                <a:schemeClr val="tx1"/>
              </a:solidFill>
            </a:endParaRPr>
          </a:p>
          <a:p>
            <a:pPr marL="0" lvl="0" indent="0">
              <a:spcBef>
                <a:spcPts val="600"/>
              </a:spcBef>
              <a:buNone/>
            </a:pPr>
            <a:endParaRPr lang="ru-RU" sz="2100" dirty="0">
              <a:solidFill>
                <a:schemeClr val="tx1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238896" y="5304604"/>
            <a:ext cx="11570089" cy="12568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Адрес 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раздела </a:t>
            </a:r>
            <a:r>
              <a:rPr lang="ru-RU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«Противодействие коррупции</a:t>
            </a: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b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 информационно – телекоммуникационной сети « Интернет»:   </a:t>
            </a:r>
            <a:r>
              <a:rPr lang="en-US" sz="27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https</a:t>
            </a:r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://</a:t>
            </a:r>
            <a:r>
              <a:rPr lang="ru-RU" sz="2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сладковское.рф</a:t>
            </a:r>
            <a:r>
              <a:rPr lang="ru-RU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r>
              <a:rPr lang="en-US" sz="27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protiv-korruptsii</a:t>
            </a:r>
            <a:r>
              <a:rPr lang="en-US" sz="27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</a:t>
            </a:r>
            <a:endParaRPr lang="ru-RU" sz="32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44306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444" y="1081524"/>
            <a:ext cx="11697729" cy="128089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Правовое просвещение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для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муниципальных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служащих администрации Сладковского сельского поселения </a:t>
            </a:r>
            <a:r>
              <a:rPr lang="ru-RU" sz="36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Слободо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Туринского муниципального района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Свердловской области</a:t>
            </a:r>
            <a:r>
              <a:rPr lang="ru-RU" sz="3600" dirty="0"/>
              <a:t/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3611" y="3789405"/>
            <a:ext cx="11611397" cy="2376726"/>
          </a:xfrm>
        </p:spPr>
        <p:txBody>
          <a:bodyPr>
            <a:noAutofit/>
          </a:bodyPr>
          <a:lstStyle/>
          <a:p>
            <a:pPr marL="45720" indent="0" algn="ctr">
              <a:spcBef>
                <a:spcPts val="0"/>
              </a:spcBef>
              <a:buNone/>
            </a:pPr>
            <a:r>
              <a:rPr lang="ru-RU" sz="3000" b="1" dirty="0" smtClean="0">
                <a:solidFill>
                  <a:schemeClr val="tx1"/>
                </a:solidFill>
              </a:rPr>
              <a:t>Для муниципальных служащих, входящих в состав единой комиссии по осуществлению закупок для нужд администрации Сладковского сельского поселения, проведен круглый стол </a:t>
            </a:r>
            <a:r>
              <a:rPr lang="ru-RU" sz="3000" b="1" dirty="0">
                <a:solidFill>
                  <a:schemeClr val="tx1"/>
                </a:solidFill>
              </a:rPr>
              <a:t>на тему «Типовые </a:t>
            </a:r>
            <a:r>
              <a:rPr lang="ru-RU" sz="3000" b="1" dirty="0" smtClean="0">
                <a:solidFill>
                  <a:schemeClr val="tx1"/>
                </a:solidFill>
              </a:rPr>
              <a:t>ситуации конфликта </a:t>
            </a:r>
            <a:r>
              <a:rPr lang="ru-RU" sz="3000" b="1" dirty="0">
                <a:solidFill>
                  <a:schemeClr val="tx1"/>
                </a:solidFill>
              </a:rPr>
              <a:t>интересов в </a:t>
            </a:r>
            <a:r>
              <a:rPr lang="ru-RU" sz="3000" b="1" dirty="0" smtClean="0">
                <a:solidFill>
                  <a:schemeClr val="tx1"/>
                </a:solidFill>
              </a:rPr>
              <a:t>закупочной деятельности</a:t>
            </a:r>
            <a:r>
              <a:rPr lang="ru-RU" sz="3000" b="1" dirty="0">
                <a:solidFill>
                  <a:schemeClr val="tx1"/>
                </a:solidFill>
              </a:rPr>
              <a:t>, их предотвращение </a:t>
            </a:r>
            <a:r>
              <a:rPr lang="ru-RU" sz="3000" b="1" dirty="0" smtClean="0">
                <a:solidFill>
                  <a:schemeClr val="tx1"/>
                </a:solidFill>
              </a:rPr>
              <a:t>и урегулирование</a:t>
            </a:r>
            <a:r>
              <a:rPr lang="ru-RU" sz="3000" b="1" dirty="0">
                <a:solidFill>
                  <a:schemeClr val="tx1"/>
                </a:solidFill>
              </a:rPr>
              <a:t>»</a:t>
            </a:r>
            <a:endParaRPr lang="ru-RU" sz="3000" b="1" dirty="0" smtClean="0">
              <a:solidFill>
                <a:schemeClr val="tx1"/>
              </a:solidFill>
            </a:endParaRPr>
          </a:p>
          <a:p>
            <a:pPr algn="just">
              <a:spcBef>
                <a:spcPts val="0"/>
              </a:spcBef>
            </a:pPr>
            <a:endParaRPr lang="ru-RU" sz="2000" dirty="0" smtClean="0"/>
          </a:p>
          <a:p>
            <a:pPr algn="just">
              <a:spcBef>
                <a:spcPts val="0"/>
              </a:spcBef>
            </a:pP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>
            <a:off x="5521748" y="2702967"/>
            <a:ext cx="1260389" cy="963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44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0086" y="883555"/>
            <a:ext cx="11255281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Противодействие коррупции при осуществлении государственных и муниципальных закупок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44843" y="1886712"/>
            <a:ext cx="11255745" cy="4608576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ru-RU" sz="1400" dirty="0" smtClean="0">
                <a:solidFill>
                  <a:schemeClr val="tx1"/>
                </a:solidFill>
              </a:rPr>
              <a:t>Администрацией Сладковского сельского поселения </a:t>
            </a:r>
            <a:r>
              <a:rPr lang="ru-RU" sz="1400" dirty="0" err="1" smtClean="0">
                <a:solidFill>
                  <a:schemeClr val="tx1"/>
                </a:solidFill>
              </a:rPr>
              <a:t>Слободо</a:t>
            </a:r>
            <a:r>
              <a:rPr lang="ru-RU" sz="1400" dirty="0" smtClean="0">
                <a:solidFill>
                  <a:schemeClr val="tx1"/>
                </a:solidFill>
              </a:rPr>
              <a:t>-Туринского </a:t>
            </a:r>
            <a:r>
              <a:rPr lang="ru-RU" sz="1400" dirty="0" smtClean="0">
                <a:solidFill>
                  <a:schemeClr val="tx1"/>
                </a:solidFill>
              </a:rPr>
              <a:t>муниципального </a:t>
            </a:r>
            <a:r>
              <a:rPr lang="ru-RU" sz="1400" dirty="0" smtClean="0">
                <a:solidFill>
                  <a:schemeClr val="tx1"/>
                </a:solidFill>
              </a:rPr>
              <a:t>района Свердловской </a:t>
            </a:r>
            <a:r>
              <a:rPr lang="ru-RU" sz="1600" dirty="0" smtClean="0">
                <a:solidFill>
                  <a:schemeClr val="tx1"/>
                </a:solidFill>
              </a:rPr>
              <a:t>области  </a:t>
            </a:r>
            <a:r>
              <a:rPr lang="ru-RU" sz="1600" dirty="0" smtClean="0">
                <a:solidFill>
                  <a:schemeClr val="tx1"/>
                </a:solidFill>
              </a:rPr>
              <a:t>приняты правовые акты в сфере закупок:</a:t>
            </a: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«О назначении лица, ответственного за  работу по выявлению личной заинтересованности в сфере закупок в   органах местного </a:t>
            </a:r>
            <a:r>
              <a:rPr lang="ru-RU" sz="1600" dirty="0">
                <a:solidFill>
                  <a:schemeClr val="tx1"/>
                </a:solidFill>
              </a:rPr>
              <a:t>самоуправления Сладковского сельского поселения </a:t>
            </a:r>
            <a:r>
              <a:rPr lang="ru-RU" sz="1600" dirty="0" err="1">
                <a:solidFill>
                  <a:schemeClr val="tx1"/>
                </a:solidFill>
              </a:rPr>
              <a:t>Слободо</a:t>
            </a:r>
            <a:r>
              <a:rPr lang="ru-RU" sz="1600" dirty="0">
                <a:solidFill>
                  <a:schemeClr val="tx1"/>
                </a:solidFill>
              </a:rPr>
              <a:t>-Туринского муниципального района Свердловской </a:t>
            </a:r>
            <a:r>
              <a:rPr lang="ru-RU" sz="1600" dirty="0" smtClean="0">
                <a:solidFill>
                  <a:schemeClr val="tx1"/>
                </a:solidFill>
              </a:rPr>
              <a:t>области</a:t>
            </a:r>
            <a:r>
              <a:rPr lang="ru-RU" sz="1600" dirty="0" smtClean="0">
                <a:solidFill>
                  <a:schemeClr val="tx1"/>
                </a:solidFill>
              </a:rPr>
              <a:t>»;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«О работе направленной на выявление личной заинтересованности муниципальных служащих органов местного </a:t>
            </a:r>
            <a:r>
              <a:rPr lang="ru-RU" sz="1600" dirty="0">
                <a:solidFill>
                  <a:schemeClr val="tx1"/>
                </a:solidFill>
              </a:rPr>
              <a:t>самоуправления Сладковского сельского поселения </a:t>
            </a:r>
            <a:r>
              <a:rPr lang="ru-RU" sz="1600" dirty="0" err="1">
                <a:solidFill>
                  <a:schemeClr val="tx1"/>
                </a:solidFill>
              </a:rPr>
              <a:t>Слободо</a:t>
            </a:r>
            <a:r>
              <a:rPr lang="ru-RU" sz="1600" dirty="0">
                <a:solidFill>
                  <a:schemeClr val="tx1"/>
                </a:solidFill>
              </a:rPr>
              <a:t>-Туринского муниципального района Свердловской области и </a:t>
            </a:r>
            <a:r>
              <a:rPr lang="ru-RU" sz="1600" dirty="0" smtClean="0">
                <a:solidFill>
                  <a:schemeClr val="tx1"/>
                </a:solidFill>
              </a:rPr>
              <a:t>работе по оценки коррупционных рисков при осуществлении закупок органами местного </a:t>
            </a:r>
            <a:r>
              <a:rPr lang="ru-RU" sz="1600" dirty="0">
                <a:solidFill>
                  <a:schemeClr val="tx1"/>
                </a:solidFill>
              </a:rPr>
              <a:t>самоуправления Сладковского сельского поселения </a:t>
            </a:r>
            <a:r>
              <a:rPr lang="ru-RU" sz="1600" dirty="0" err="1">
                <a:solidFill>
                  <a:schemeClr val="tx1"/>
                </a:solidFill>
              </a:rPr>
              <a:t>Слободо</a:t>
            </a:r>
            <a:r>
              <a:rPr lang="ru-RU" sz="1600" dirty="0">
                <a:solidFill>
                  <a:schemeClr val="tx1"/>
                </a:solidFill>
              </a:rPr>
              <a:t>-Туринского муниципального района Свердловской области»;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«Об утверждении порядка предоставления и обмена информацией о закупках с ответственным за работу по выявлению личной заинтересованности в сфере закупок в органах местного </a:t>
            </a:r>
            <a:r>
              <a:rPr lang="ru-RU" sz="1600" dirty="0">
                <a:solidFill>
                  <a:schemeClr val="tx1"/>
                </a:solidFill>
              </a:rPr>
              <a:t>самоуправления Сладковского сельского поселения </a:t>
            </a:r>
            <a:r>
              <a:rPr lang="ru-RU" sz="1600" dirty="0" err="1">
                <a:solidFill>
                  <a:schemeClr val="tx1"/>
                </a:solidFill>
              </a:rPr>
              <a:t>Слободо</a:t>
            </a:r>
            <a:r>
              <a:rPr lang="ru-RU" sz="1600" dirty="0">
                <a:solidFill>
                  <a:schemeClr val="tx1"/>
                </a:solidFill>
              </a:rPr>
              <a:t>-Туринского муниципального района Свердловской области»;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>
              <a:buFont typeface="Wingdings" panose="05000000000000000000" pitchFamily="2" charset="2"/>
              <a:buChar char="q"/>
            </a:pPr>
            <a:r>
              <a:rPr lang="ru-RU" sz="1600" dirty="0" smtClean="0">
                <a:solidFill>
                  <a:schemeClr val="tx1"/>
                </a:solidFill>
              </a:rPr>
              <a:t>«Об утверждении критериев выбора закупок товаров, услуг, для обеспечения нужд органов местного самоуправления </a:t>
            </a:r>
            <a:r>
              <a:rPr lang="ru-RU" sz="1600" dirty="0">
                <a:solidFill>
                  <a:schemeClr val="tx1"/>
                </a:solidFill>
              </a:rPr>
              <a:t>Сладковского сельского поселения </a:t>
            </a:r>
            <a:r>
              <a:rPr lang="ru-RU" sz="1600" dirty="0" err="1">
                <a:solidFill>
                  <a:schemeClr val="tx1"/>
                </a:solidFill>
              </a:rPr>
              <a:t>Слободо</a:t>
            </a:r>
            <a:r>
              <a:rPr lang="ru-RU" sz="1600" dirty="0">
                <a:solidFill>
                  <a:schemeClr val="tx1"/>
                </a:solidFill>
              </a:rPr>
              <a:t>-Туринского муниципального района Свердловской области для </a:t>
            </a:r>
            <a:r>
              <a:rPr lang="ru-RU" sz="1600" dirty="0" smtClean="0">
                <a:solidFill>
                  <a:schemeClr val="tx1"/>
                </a:solidFill>
              </a:rPr>
              <a:t>проведения анализа</a:t>
            </a:r>
            <a:r>
              <a:rPr lang="ru-RU" sz="1600" dirty="0" smtClean="0">
                <a:solidFill>
                  <a:schemeClr val="tx1"/>
                </a:solidFill>
              </a:rPr>
              <a:t>».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just"/>
            <a:endParaRPr lang="ru-RU" sz="1400" dirty="0" smtClean="0">
              <a:solidFill>
                <a:schemeClr val="tx1"/>
              </a:solidFill>
            </a:endParaRPr>
          </a:p>
          <a:p>
            <a:endParaRPr lang="ru-RU" sz="1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4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6658" y="684075"/>
            <a:ext cx="11655487" cy="96383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Взаимодействие с институтами гражданского общества, выступления антикоррупционной направленности в СМИ</a:t>
            </a:r>
            <a:endParaRPr lang="ru-RU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70439" y="2949147"/>
            <a:ext cx="11571703" cy="3356364"/>
          </a:xfrm>
        </p:spPr>
        <p:txBody>
          <a:bodyPr>
            <a:noAutofit/>
          </a:bodyPr>
          <a:lstStyle/>
          <a:p>
            <a:pPr>
              <a:buNone/>
            </a:pPr>
            <a:endParaRPr lang="ru-RU" sz="1400" dirty="0" smtClean="0">
              <a:solidFill>
                <a:schemeClr val="tx1"/>
              </a:solidFill>
            </a:endParaRPr>
          </a:p>
          <a:p>
            <a:pPr marL="45720" indent="0" algn="just">
              <a:buNone/>
            </a:pPr>
            <a:r>
              <a:rPr lang="ru-RU" sz="3000" kern="100" dirty="0" smtClean="0">
                <a:solidFill>
                  <a:schemeClr val="tx1"/>
                </a:solidFill>
              </a:rPr>
              <a:t>Информация по антикоррупционной направленности публикуется в </a:t>
            </a:r>
            <a:r>
              <a:rPr lang="ru-RU" sz="3000" kern="100" dirty="0" smtClean="0">
                <a:solidFill>
                  <a:schemeClr val="tx1"/>
                </a:solidFill>
              </a:rPr>
              <a:t>печатном средстве массовой информации администрации и думы Сладковского сельского поселения «информационный вестник», а также  распространяетс</a:t>
            </a:r>
            <a:r>
              <a:rPr lang="ru-RU" sz="3000" kern="100" dirty="0" smtClean="0">
                <a:solidFill>
                  <a:schemeClr val="tx1"/>
                </a:solidFill>
              </a:rPr>
              <a:t>я  на информационных щитах, расположенных на территории Сладковского сельского поселения и в местах массового пребывания людей (Домах культуры, магазинах, школах,  детских садах)</a:t>
            </a:r>
            <a:endParaRPr lang="ru-RU" sz="3000" kern="100" dirty="0" smtClean="0">
              <a:solidFill>
                <a:schemeClr val="tx1"/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5426097" y="2167507"/>
            <a:ext cx="1260389" cy="96382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Базис">
  <a:themeElements>
    <a:clrScheme name="Базис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TM03457444[[fn=Базис]]</Template>
  <TotalTime>1230</TotalTime>
  <Words>658</Words>
  <Application>Microsoft Office PowerPoint</Application>
  <PresentationFormat>Широкоэкранный</PresentationFormat>
  <Paragraphs>60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Corbel</vt:lpstr>
      <vt:lpstr>Wingdings</vt:lpstr>
      <vt:lpstr>Wingdings 3</vt:lpstr>
      <vt:lpstr>Базис</vt:lpstr>
      <vt:lpstr>Отчет  о выполнении  плана противодействия коррупции и достигнутых целевых показателей в органах местного самоуправления Сладковского сельского поселения  Слободо-Туринского муниципального района Свердловской области</vt:lpstr>
      <vt:lpstr>Коррупция - это</vt:lpstr>
      <vt:lpstr>Базовые документы  по профилактике коррупции в Сладковском сельском поселении Слободо-Туринского муниципального района Свердловской области</vt:lpstr>
      <vt:lpstr>В Сладковском сельском поселении Слободо-Туринского муниципального района созданы и действуют комиссии:</vt:lpstr>
      <vt:lpstr>Независимая антикоррупционная экспертиза нормативных проектов правовых актов в целях выявления в них положений, способствующих созданию условий для проявления коррупции.</vt:lpstr>
      <vt:lpstr>Раздел «Противодействие коррупции» размещен на  официальном сайте Администрации Сладковского сельского поселения   Слободо-Туринского муниципального района Свердловской области содржит следующие подразделы:</vt:lpstr>
      <vt:lpstr>Правовое просвещение  для муниципальных служащих администрации Сладковского сельского поселения Слободо – Туринского муниципального района  Свердловской области </vt:lpstr>
      <vt:lpstr>Противодействие коррупции при осуществлении государственных и муниципальных закупок  </vt:lpstr>
      <vt:lpstr>Взаимодействие с институтами гражданского общества, выступления антикоррупционной направленности в СМИ</vt:lpstr>
      <vt:lpstr>Выполнение целевых показателей реализации плана мероприятий по противодействию коррупции в Сладковском сельском поселении Слободо-Туринского муниципального района Свердловской области в 2023 году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результатах профилактики коррупции в органах местного самоуправления  Ирбитского муниципального образования  и применение института утраты доверия</dc:title>
  <dc:creator>Kadry</dc:creator>
  <cp:lastModifiedBy>buh2</cp:lastModifiedBy>
  <cp:revision>92</cp:revision>
  <dcterms:created xsi:type="dcterms:W3CDTF">2018-12-14T04:51:41Z</dcterms:created>
  <dcterms:modified xsi:type="dcterms:W3CDTF">2024-02-06T09:51:31Z</dcterms:modified>
</cp:coreProperties>
</file>